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6" r:id="rId9"/>
    <p:sldId id="262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eg>
</file>

<file path=ppt/media/image3.png>
</file>

<file path=ppt/media/image4.png>
</file>

<file path=ppt/media/image5.jpg>
</file>

<file path=ppt/media/image6.png>
</file>

<file path=ppt/media/image7.jpeg>
</file>

<file path=ppt/media/image8.jpe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E1A06-8754-4870-9E44-E39BADAD98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27F020-BBC3-49BB-91C2-5B2CBD64B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7C0C22-EBDA-4130-87AE-CB28BC19B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A419A8-07CA-4A4C-AEC2-C40D4D50A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FA7B86-E610-42EA-B4DC-C2F44778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A7BA06D-B3FF-4E91-8639-B4569AE3AA23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Arc 7">
            <a:extLst>
              <a:ext uri="{FF2B5EF4-FFF2-40B4-BE49-F238E27FC236}">
                <a16:creationId xmlns:a16="http://schemas.microsoft.com/office/drawing/2014/main" id="{2B30C86D-5A07-48BC-9C9D-6F9A2DB1E9E1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541086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6E5D1-6D19-4E7F-9B4E-42326B771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D2A06C-F91A-4ADC-9CD2-61F0A4D7EE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3AA9A-2280-4F63-8B3D-20742AE69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0D986B-E58E-43B6-8A80-FFA9D8F74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140D36-2E71-4F27-967F-7A3E4C6EE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C1609904-5327-4D2C-A445-B270A00F3B5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0FC7BEC-08C5-4D95-9C84-B48BC8AD1C9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471289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1FEA3D-0C7F-45CD-B6A0-942F707B36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8B8A12-BCE6-4D03-A637-1DEC8924BE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9755-9FF4-428A-AEB7-1A6477466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141836-11E2-49FD-877D-53B74514A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D24C42-4B05-4EEF-BE14-29041EC9C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5BADDEB1-F604-408B-B02A-A2814606E6A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8DF7987-332F-4D6C-81C3-990F39C76C96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539433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8597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3DA7759-3209-4FE2-96D1-4EEDD81E9EA0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1460DAD-8769-4C9F-9C8C-BB0443909D76}"/>
              </a:ext>
            </a:extLst>
          </p:cNvPr>
          <p:cNvSpPr/>
          <p:nvPr/>
        </p:nvSpPr>
        <p:spPr>
          <a:xfrm flipH="1">
            <a:off x="12353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436110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C0001-5D76-45A0-A9F4-7172BDDD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5F313-1240-47AE-A026-7F349292B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448158-6132-4335-B8E1-F6A896383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94C5B6-1598-48B4-9B3A-3078FDBE9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FEDBDD32-D3EE-4848-A112-BA814D4631CD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Arc 9">
            <a:extLst>
              <a:ext uri="{FF2B5EF4-FFF2-40B4-BE49-F238E27FC236}">
                <a16:creationId xmlns:a16="http://schemas.microsoft.com/office/drawing/2014/main" id="{61350361-843C-49D0-BD6A-ECDBA3842BA0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901222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BFD05-2CB2-4A7E-89E7-57615BA82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532B8-D460-476D-816F-725E8D96C0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F7120F-70AF-4ED5-B364-3AA55C6B4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D8B65F-F709-469F-9961-4D01896CA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81C6BC-B23D-48BC-AD44-654DDB8D0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00D60B-86A1-479D-BCE8-06D2C3DBC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4EC5136-99DA-40B5-8F79-5C3A56D38BA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F8FB775-26C4-41BA-837C-4478D48D215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503136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093548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C13EF9C-0B5A-4364-91AA-E5DD5B536E54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F674475-6327-490A-BD7F-084F5C07F2E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776680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498322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FC812-4DB6-4F98-9404-29C191D3B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0855E-0CD6-47DD-B648-4C84C783D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50082B-17D7-4D61-8AEB-81517D85D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70783-FF31-4C4E-9196-EB169B209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92E260-747D-40FD-A062-9DD5E6835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E50A0-1E05-49C5-88C9-462677512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2C155C63-9F58-4422-B669-F9748628067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85DBA62-0EDB-47AA-86C7-90463BC9B308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48188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D7521-E43D-41D1-B458-26B20DC6D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472CF2-2653-4B98-A416-D7A0A860EC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F87F5-0B10-4AC7-9599-F088C5E79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A07CB7-0520-4D64-B76C-C31AC5578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EEB226-AD45-45DF-AAB5-5513AE732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E96AEB-9481-4CCE-B110-FEDD33483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BA9707F-7BCE-464F-BF45-E216527084EE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C589723-2CC8-49D1-B4E1-36FECED6A2D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760977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EC5685-19F1-49DA-ADE5-D5D32F16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FC0A4D-22A1-4554-B5DE-887974F4D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D5CDC-F2CE-410E-AD13-DDC235C71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82EDB8D0-98ED-4B86-9D5F-E61ADC70144D}" type="datetimeFigureOut">
              <a:rPr lang="en-US" smtClean="0"/>
              <a:pPr/>
              <a:t>12/7/2023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0CD45-794A-4BB0-A427-0CE61AEAF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B3AB91-9588-4071-92D2-364F4A6ED0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169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01" r:id="rId5"/>
    <p:sldLayoutId id="2147483706" r:id="rId6"/>
    <p:sldLayoutId id="2147483702" r:id="rId7"/>
    <p:sldLayoutId id="2147483703" r:id="rId8"/>
    <p:sldLayoutId id="2147483704" r:id="rId9"/>
    <p:sldLayoutId id="2147483705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thingspeak.com/channels/2356061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E2CFBC99-FB8F-41F7-A81D-A5288D688D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Child watering a plant">
            <a:extLst>
              <a:ext uri="{FF2B5EF4-FFF2-40B4-BE49-F238E27FC236}">
                <a16:creationId xmlns:a16="http://schemas.microsoft.com/office/drawing/2014/main" id="{212FC500-63AA-D012-8918-281F34E97C6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9251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1EF86BFA-9133-4F6B-98BE-1CBB87EB62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3666683"/>
            <a:ext cx="12188952" cy="3191317"/>
          </a:xfrm>
          <a:prstGeom prst="rect">
            <a:avLst/>
          </a:prstGeom>
          <a:gradFill>
            <a:gsLst>
              <a:gs pos="42000">
                <a:schemeClr val="bg1">
                  <a:alpha val="23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6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D7E3E0-CBD6-7023-8E1B-D446328F85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5999" y="3834174"/>
            <a:ext cx="5257800" cy="1701570"/>
          </a:xfrm>
        </p:spPr>
        <p:txBody>
          <a:bodyPr anchor="b">
            <a:normAutofit/>
          </a:bodyPr>
          <a:lstStyle/>
          <a:p>
            <a:pPr algn="r"/>
            <a:r>
              <a:rPr lang="en-GB" sz="4100" b="0" i="0" dirty="0">
                <a:effectLst/>
                <a:latin typeface="Söhne"/>
              </a:rPr>
              <a:t>Smart Plant Watering System and Data Logger</a:t>
            </a:r>
            <a:endParaRPr lang="en-GB" sz="41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B73F0A-3B94-10B3-B7DB-0F76D42755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5592499"/>
            <a:ext cx="5147960" cy="646785"/>
          </a:xfrm>
        </p:spPr>
        <p:txBody>
          <a:bodyPr>
            <a:normAutofit/>
          </a:bodyPr>
          <a:lstStyle/>
          <a:p>
            <a:pPr algn="r"/>
            <a:r>
              <a:rPr lang="en-US" sz="2000" dirty="0"/>
              <a:t>Onur </a:t>
            </a:r>
            <a:r>
              <a:rPr lang="en-US" sz="2000" dirty="0" err="1"/>
              <a:t>Tezgel</a:t>
            </a:r>
            <a:br>
              <a:rPr lang="en-US" sz="2000" dirty="0"/>
            </a:br>
            <a:r>
              <a:rPr lang="en-US" sz="2000" dirty="0"/>
              <a:t>Kaan Bayraktar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6472048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EB635-8B49-0631-1F8D-8F2CF322056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 For Listening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ED38AE-C04C-2F67-354E-BD2A04593BF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anchor="t"/>
          <a:lstStyle/>
          <a:p>
            <a:r>
              <a:rPr lang="en-US" dirty="0"/>
              <a:t>Feel free to ask any questions.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6762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DB304A14-32D0-4873-B914-423ED7B8DA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ECE33A-5912-92EB-61E0-5B6443975B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387502" cy="1325563"/>
          </a:xfrm>
        </p:spPr>
        <p:txBody>
          <a:bodyPr>
            <a:normAutofit/>
          </a:bodyPr>
          <a:lstStyle/>
          <a:p>
            <a:r>
              <a:rPr lang="en-GB" i="0" dirty="0">
                <a:effectLst/>
                <a:latin typeface="Söhne"/>
              </a:rPr>
              <a:t>Project Objectives</a:t>
            </a:r>
            <a:endParaRPr lang="en-GB" dirty="0">
              <a:latin typeface="Söhne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EA1407-1691-47D3-9ACA-9DA75847E8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87502" cy="4351338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b="0" i="0" dirty="0">
                <a:effectLst/>
                <a:latin typeface="Söhne"/>
              </a:rPr>
              <a:t>Automated watering based on soil moisture conditions.</a:t>
            </a:r>
          </a:p>
          <a:p>
            <a:pPr marL="0" indent="0">
              <a:buNone/>
            </a:pPr>
            <a:endParaRPr lang="en-GB" b="0" i="0" dirty="0">
              <a:effectLst/>
              <a:latin typeface="Söhn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b="0" i="0" dirty="0">
                <a:effectLst/>
                <a:latin typeface="Söhne"/>
              </a:rPr>
              <a:t>Data logging for historical analysis.</a:t>
            </a:r>
          </a:p>
          <a:p>
            <a:pPr marL="0" indent="0">
              <a:buNone/>
            </a:pPr>
            <a:endParaRPr lang="en-GB" b="0" i="0" dirty="0">
              <a:effectLst/>
              <a:latin typeface="Söhn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b="0" i="0" dirty="0">
                <a:effectLst/>
                <a:latin typeface="Söhne"/>
              </a:rPr>
              <a:t>Visualization of environmental data via OLED display.</a:t>
            </a:r>
          </a:p>
          <a:p>
            <a:pPr marL="0" indent="0">
              <a:buNone/>
            </a:pPr>
            <a:endParaRPr lang="en-GB" b="0" i="0" dirty="0">
              <a:effectLst/>
              <a:latin typeface="Söhne"/>
            </a:endParaRPr>
          </a:p>
        </p:txBody>
      </p:sp>
      <p:pic>
        <p:nvPicPr>
          <p:cNvPr id="1026" name="Picture 2" descr="The Best Options for Automatic Plant Watering System - Hort Zone">
            <a:extLst>
              <a:ext uri="{FF2B5EF4-FFF2-40B4-BE49-F238E27FC236}">
                <a16:creationId xmlns:a16="http://schemas.microsoft.com/office/drawing/2014/main" id="{9B053147-66CD-362C-3E6D-9E89E37D64F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13" r="17877" b="-2"/>
          <a:stretch/>
        </p:blipFill>
        <p:spPr bwMode="auto">
          <a:xfrm>
            <a:off x="6621294" y="1295416"/>
            <a:ext cx="5570706" cy="5562584"/>
          </a:xfrm>
          <a:custGeom>
            <a:avLst/>
            <a:gdLst/>
            <a:ahLst/>
            <a:cxnLst/>
            <a:rect l="l" t="t" r="r" b="b"/>
            <a:pathLst>
              <a:path w="5570706" h="5562584">
                <a:moveTo>
                  <a:pt x="3374687" y="0"/>
                </a:moveTo>
                <a:cubicBezTo>
                  <a:pt x="4190094" y="0"/>
                  <a:pt x="4937956" y="289196"/>
                  <a:pt x="5521301" y="770615"/>
                </a:cubicBezTo>
                <a:lnTo>
                  <a:pt x="5570706" y="815517"/>
                </a:lnTo>
                <a:lnTo>
                  <a:pt x="5570706" y="5562584"/>
                </a:lnTo>
                <a:lnTo>
                  <a:pt x="808135" y="5562584"/>
                </a:lnTo>
                <a:lnTo>
                  <a:pt x="770615" y="5521302"/>
                </a:lnTo>
                <a:cubicBezTo>
                  <a:pt x="289196" y="4937957"/>
                  <a:pt x="0" y="4190095"/>
                  <a:pt x="0" y="3374687"/>
                </a:cubicBezTo>
                <a:cubicBezTo>
                  <a:pt x="0" y="1510899"/>
                  <a:pt x="1510899" y="0"/>
                  <a:pt x="3374687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3" name="!!Oval">
            <a:extLst>
              <a:ext uri="{FF2B5EF4-FFF2-40B4-BE49-F238E27FC236}">
                <a16:creationId xmlns:a16="http://schemas.microsoft.com/office/drawing/2014/main" id="{1D460C86-854F-4FB3-ABC2-E823D8FEB9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43451" y="1656147"/>
            <a:ext cx="546100" cy="546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35" name="!!Arc">
            <a:extLst>
              <a:ext uri="{FF2B5EF4-FFF2-40B4-BE49-F238E27FC236}">
                <a16:creationId xmlns:a16="http://schemas.microsoft.com/office/drawing/2014/main" id="{BB48116A-278A-4CC5-89D3-9DE8E8FF12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4739" y="587516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060729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Arc 10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8631348" y="490493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EF4964-AAAA-F055-B251-B85E460071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4962" y="479493"/>
            <a:ext cx="5458838" cy="1325563"/>
          </a:xfrm>
        </p:spPr>
        <p:txBody>
          <a:bodyPr>
            <a:normAutofit/>
          </a:bodyPr>
          <a:lstStyle/>
          <a:p>
            <a:r>
              <a:rPr lang="en-GB" i="0" dirty="0">
                <a:effectLst/>
                <a:latin typeface="Söhne"/>
              </a:rPr>
              <a:t>Components Overview</a:t>
            </a:r>
            <a:endParaRPr lang="en-GB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 descr="A circuit board with wires&#10;&#10;Description automatically generated">
            <a:extLst>
              <a:ext uri="{FF2B5EF4-FFF2-40B4-BE49-F238E27FC236}">
                <a16:creationId xmlns:a16="http://schemas.microsoft.com/office/drawing/2014/main" id="{BC94FA1F-EDDB-A38C-DA9A-2D430E4299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182" y="1212222"/>
            <a:ext cx="4777381" cy="4263812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80B0FB-4C24-B6E4-E3C7-8C20972C0E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94962" y="1984443"/>
            <a:ext cx="5458838" cy="419252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2400" b="0" i="0" dirty="0">
                <a:effectLst/>
                <a:latin typeface="Söhne"/>
              </a:rPr>
              <a:t>ESP32 as </a:t>
            </a:r>
            <a:r>
              <a:rPr lang="en-GB" sz="2400" b="0" i="0">
                <a:effectLst/>
                <a:latin typeface="Söhne"/>
              </a:rPr>
              <a:t>the MCU.</a:t>
            </a:r>
          </a:p>
          <a:p>
            <a:pPr marL="0" indent="0">
              <a:buNone/>
            </a:pPr>
            <a:endParaRPr lang="en-GB" sz="2400" b="0" i="0" dirty="0">
              <a:effectLst/>
              <a:latin typeface="Söhn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2400" b="0" i="0" dirty="0">
                <a:effectLst/>
                <a:latin typeface="Söhne"/>
              </a:rPr>
              <a:t>Soil moisture, humidity, and temperature sensors.</a:t>
            </a:r>
          </a:p>
          <a:p>
            <a:pPr>
              <a:buFont typeface="Arial" panose="020B0604020202020204" pitchFamily="34" charset="0"/>
              <a:buChar char="•"/>
            </a:pPr>
            <a:endParaRPr lang="en-GB" sz="2400" b="0" i="0" dirty="0">
              <a:effectLst/>
              <a:latin typeface="Söhn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2400" b="0" i="0" dirty="0">
                <a:effectLst/>
                <a:latin typeface="Söhne"/>
              </a:rPr>
              <a:t>Relay module for water pump control.</a:t>
            </a:r>
          </a:p>
          <a:p>
            <a:pPr>
              <a:buFont typeface="Arial" panose="020B0604020202020204" pitchFamily="34" charset="0"/>
              <a:buChar char="•"/>
            </a:pPr>
            <a:endParaRPr lang="en-GB" sz="2400" b="0" i="0" dirty="0">
              <a:effectLst/>
              <a:latin typeface="Söhn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2400" b="0" i="0" dirty="0">
                <a:effectLst/>
                <a:latin typeface="Söhne"/>
              </a:rPr>
              <a:t>OLED display for visual feedback.</a:t>
            </a:r>
          </a:p>
          <a:p>
            <a:pPr marL="0" indent="0">
              <a:buNone/>
            </a:pP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5221882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AC6B390-BC59-4F1D-A0EE-D71A92F0A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B6C60D79-16F1-4C4B-B7E3-7634E7069C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19137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2B90C4-DDB1-8B11-9BEB-5280141225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846" t="49293" r="44846" b="34441"/>
          <a:stretch/>
        </p:blipFill>
        <p:spPr>
          <a:xfrm>
            <a:off x="6541053" y="2264898"/>
            <a:ext cx="4777381" cy="2152357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14" name="Arc 13">
            <a:extLst>
              <a:ext uri="{FF2B5EF4-FFF2-40B4-BE49-F238E27FC236}">
                <a16:creationId xmlns:a16="http://schemas.microsoft.com/office/drawing/2014/main" id="{426B127E-6498-4C77-9C9D-4553A5113B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02050" y="650160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50BB02-FE71-A7CA-E26B-FFA8D58F5F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79493"/>
            <a:ext cx="5257800" cy="1325563"/>
          </a:xfrm>
        </p:spPr>
        <p:txBody>
          <a:bodyPr>
            <a:normAutofit/>
          </a:bodyPr>
          <a:lstStyle/>
          <a:p>
            <a:r>
              <a:rPr lang="en-GB" b="1" i="0" dirty="0">
                <a:effectLst/>
                <a:latin typeface="Söhne"/>
              </a:rPr>
              <a:t>Hardware Integration</a:t>
            </a:r>
            <a:br>
              <a:rPr lang="en-GB" b="1" i="0" dirty="0">
                <a:effectLst/>
                <a:latin typeface="Söhne"/>
              </a:rPr>
            </a:br>
            <a:r>
              <a:rPr lang="en-GB" sz="3200" i="0" dirty="0">
                <a:effectLst/>
                <a:latin typeface="Söhne"/>
              </a:rPr>
              <a:t>1) Sensor Integration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AE8CD8-A9AD-DB98-6B3F-8EAD5C406C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984443"/>
            <a:ext cx="5257800" cy="419252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2400" b="0" i="0" dirty="0">
                <a:effectLst/>
                <a:latin typeface="Söhne"/>
              </a:rPr>
              <a:t>Soil moisture, humidity and temperature sensors are connected to the </a:t>
            </a:r>
            <a:r>
              <a:rPr lang="en-GB" sz="2400" dirty="0">
                <a:latin typeface="Söhne"/>
              </a:rPr>
              <a:t>ESP32</a:t>
            </a:r>
            <a:r>
              <a:rPr lang="en-GB" sz="2400" b="0" i="0" dirty="0">
                <a:effectLst/>
                <a:latin typeface="Söhne"/>
              </a:rPr>
              <a:t>.</a:t>
            </a:r>
          </a:p>
          <a:p>
            <a:pPr marL="0" indent="0">
              <a:buNone/>
            </a:pPr>
            <a:endParaRPr lang="en-GB" sz="2400" b="0" i="0" dirty="0">
              <a:effectLst/>
              <a:latin typeface="Söhn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2400" b="0" i="0" dirty="0">
                <a:effectLst/>
                <a:latin typeface="Söhne"/>
              </a:rPr>
              <a:t>ESP32 processes sensor data based on predetermined </a:t>
            </a:r>
            <a:r>
              <a:rPr lang="en-GB" sz="2400" dirty="0">
                <a:latin typeface="Söhne"/>
              </a:rPr>
              <a:t>thresholds </a:t>
            </a:r>
            <a:r>
              <a:rPr lang="en-GB" sz="2400" b="0" i="0" dirty="0">
                <a:effectLst/>
                <a:latin typeface="Söhne"/>
              </a:rPr>
              <a:t>to make watering decisions.</a:t>
            </a:r>
          </a:p>
          <a:p>
            <a:pPr marL="0" indent="0">
              <a:buNone/>
            </a:pPr>
            <a:endParaRPr lang="en-GB" sz="2400" b="0" i="0" dirty="0">
              <a:effectLst/>
              <a:latin typeface="Söhne"/>
            </a:endParaRPr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7096590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61" name="Rectangle 2060">
            <a:extLst>
              <a:ext uri="{FF2B5EF4-FFF2-40B4-BE49-F238E27FC236}">
                <a16:creationId xmlns:a16="http://schemas.microsoft.com/office/drawing/2014/main" id="{4F7EBAE4-9945-4473-9E34-B2C66EA0F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56EF9D-30D1-1330-0029-0683DB894F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393361" cy="1325563"/>
          </a:xfrm>
        </p:spPr>
        <p:txBody>
          <a:bodyPr>
            <a:normAutofit/>
          </a:bodyPr>
          <a:lstStyle/>
          <a:p>
            <a:r>
              <a:rPr lang="en-GB" b="1" i="0" dirty="0">
                <a:effectLst/>
                <a:latin typeface="Söhne"/>
              </a:rPr>
              <a:t>Hardware Integration</a:t>
            </a:r>
            <a:br>
              <a:rPr lang="en-GB" b="1" i="0" dirty="0">
                <a:effectLst/>
                <a:latin typeface="Söhne"/>
              </a:rPr>
            </a:br>
            <a:r>
              <a:rPr lang="en-GB" i="0" dirty="0">
                <a:effectLst/>
                <a:latin typeface="Söhne"/>
              </a:rPr>
              <a:t>2)</a:t>
            </a:r>
            <a:r>
              <a:rPr lang="en-GB" b="1" i="0" dirty="0">
                <a:effectLst/>
                <a:latin typeface="Söhne"/>
              </a:rPr>
              <a:t> </a:t>
            </a:r>
            <a:r>
              <a:rPr lang="en-GB" i="0" dirty="0">
                <a:effectLst/>
                <a:latin typeface="Söhne"/>
              </a:rPr>
              <a:t>Relay Integration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B82E4A-D515-2B65-77A4-F4BE96372F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93361" cy="1765714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b="0" i="0" dirty="0">
                <a:effectLst/>
                <a:latin typeface="Söhne"/>
              </a:rPr>
              <a:t>Relay module controls the water pump based on ESP32 decisions.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b="0" i="0" dirty="0">
                <a:effectLst/>
                <a:latin typeface="Söhne"/>
              </a:rPr>
              <a:t>Ensures efficient water supply to the plants.</a:t>
            </a:r>
          </a:p>
          <a:p>
            <a:endParaRPr lang="en-GB" dirty="0"/>
          </a:p>
        </p:txBody>
      </p:sp>
      <p:sp>
        <p:nvSpPr>
          <p:cNvPr id="2062" name="!!Arc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89197" flipV="1">
            <a:off x="6261882" y="687822"/>
            <a:ext cx="5471147" cy="5471147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63" name="!!Oval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48561" y="921125"/>
            <a:ext cx="791021" cy="7695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B85BEA-ED28-55A3-0BF2-892FF0E08616}"/>
              </a:ext>
            </a:extLst>
          </p:cNvPr>
          <p:cNvSpPr txBox="1"/>
          <p:nvPr/>
        </p:nvSpPr>
        <p:spPr>
          <a:xfrm>
            <a:off x="838200" y="3726276"/>
            <a:ext cx="52577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dirty="0">
                <a:latin typeface="Söhne"/>
              </a:rPr>
              <a:t>3</a:t>
            </a:r>
            <a:r>
              <a:rPr lang="en-GB" sz="4000" i="0" dirty="0">
                <a:effectLst/>
                <a:latin typeface="Söhne"/>
              </a:rPr>
              <a:t>) </a:t>
            </a:r>
            <a:r>
              <a:rPr lang="en-GB" sz="4000" dirty="0">
                <a:latin typeface="Söhne"/>
              </a:rPr>
              <a:t>OLED Display</a:t>
            </a:r>
            <a:endParaRPr lang="en-GB" sz="4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11247E-54FD-3A5D-6B8E-69A5A67A38E7}"/>
              </a:ext>
            </a:extLst>
          </p:cNvPr>
          <p:cNvSpPr txBox="1"/>
          <p:nvPr/>
        </p:nvSpPr>
        <p:spPr>
          <a:xfrm>
            <a:off x="838201" y="4569099"/>
            <a:ext cx="4964710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GB" sz="2800" b="0" i="0" dirty="0">
                <a:effectLst/>
                <a:latin typeface="Söhne"/>
              </a:rPr>
              <a:t>Real-time display of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>
                <a:latin typeface="Söhne"/>
              </a:rPr>
              <a:t>S</a:t>
            </a:r>
            <a:r>
              <a:rPr lang="en-GB" sz="2800" b="0" i="0" dirty="0">
                <a:effectLst/>
                <a:latin typeface="Söhne"/>
              </a:rPr>
              <a:t>oil moisture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b="0" i="0" dirty="0">
                <a:effectLst/>
                <a:latin typeface="Söhne"/>
              </a:rPr>
              <a:t>Humidity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>
                <a:latin typeface="Söhne"/>
              </a:rPr>
              <a:t>T</a:t>
            </a:r>
            <a:r>
              <a:rPr lang="en-GB" sz="2800" b="0" i="0" dirty="0">
                <a:effectLst/>
                <a:latin typeface="Söhne"/>
              </a:rPr>
              <a:t>emperature</a:t>
            </a:r>
            <a:endParaRPr lang="en-GB" sz="2800" dirty="0">
              <a:latin typeface="Söhne"/>
            </a:endParaRPr>
          </a:p>
          <a:p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D7A26AB-BEEC-444D-8929-CB981116410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44" t="22889" r="9339" b="33528"/>
          <a:stretch/>
        </p:blipFill>
        <p:spPr>
          <a:xfrm>
            <a:off x="7087462" y="2071900"/>
            <a:ext cx="4125609" cy="2203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9271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77C59BEC-C4CC-4741-B975-08C543178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Arc 29">
            <a:extLst>
              <a:ext uri="{FF2B5EF4-FFF2-40B4-BE49-F238E27FC236}">
                <a16:creationId xmlns:a16="http://schemas.microsoft.com/office/drawing/2014/main" id="{72DEF309-605D-4117-9340-6D589B6C3A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986173" flipV="1">
            <a:off x="3930947" y="651615"/>
            <a:ext cx="4083433" cy="408343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9D07C7-F062-4F9F-1176-26103CFFB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GB" b="0" i="0">
                <a:effectLst/>
                <a:latin typeface="Söhne"/>
              </a:rPr>
              <a:t>Data Logging in </a:t>
            </a:r>
            <a:r>
              <a:rPr lang="en-GB" b="0" i="0" err="1">
                <a:effectLst/>
                <a:latin typeface="Söhne"/>
              </a:rPr>
              <a:t>ThingS</a:t>
            </a:r>
            <a:r>
              <a:rPr lang="en-GB" err="1">
                <a:latin typeface="Söhne"/>
              </a:rPr>
              <a:t>peak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A7A54B-30B4-DF16-0596-71E614F18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93361" cy="4351338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2400" b="0" i="0" dirty="0">
                <a:effectLst/>
                <a:latin typeface="Söhne"/>
              </a:rPr>
              <a:t>Historical data logged from sensors.</a:t>
            </a:r>
          </a:p>
          <a:p>
            <a:pPr marL="0" indent="0">
              <a:buNone/>
            </a:pPr>
            <a:endParaRPr lang="en-GB" sz="2400" b="0" i="0" dirty="0">
              <a:effectLst/>
              <a:latin typeface="Söhn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2400" b="0" i="0" dirty="0">
                <a:effectLst/>
                <a:latin typeface="Söhne"/>
              </a:rPr>
              <a:t>Timestamped and stored for analysis.</a:t>
            </a:r>
          </a:p>
          <a:p>
            <a:pPr>
              <a:buFont typeface="Arial" panose="020B0604020202020204" pitchFamily="34" charset="0"/>
              <a:buChar char="•"/>
            </a:pPr>
            <a:endParaRPr lang="en-GB" sz="2400" b="0" i="0" dirty="0">
              <a:effectLst/>
              <a:latin typeface="Söhn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2400" b="0" i="0" dirty="0">
                <a:effectLst/>
                <a:latin typeface="Söhne"/>
              </a:rPr>
              <a:t>Enables users to track environmental conditions over time.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hlinkClick r:id="rId2"/>
              </a:rPr>
              <a:t>Smart-Plant-Watering-System - </a:t>
            </a:r>
            <a:r>
              <a:rPr lang="en-US" sz="1600" dirty="0" err="1">
                <a:hlinkClick r:id="rId2"/>
              </a:rPr>
              <a:t>ThingSpeak</a:t>
            </a:r>
            <a:r>
              <a:rPr lang="en-US" sz="1600" dirty="0">
                <a:hlinkClick r:id="rId2"/>
              </a:rPr>
              <a:t> IoT</a:t>
            </a:r>
            <a:endParaRPr lang="en-GB" sz="2400" b="0" i="0" dirty="0">
              <a:effectLst/>
              <a:latin typeface="Söhne"/>
            </a:endParaRPr>
          </a:p>
          <a:p>
            <a:pPr marL="0" indent="0">
              <a:buNone/>
            </a:pPr>
            <a:endParaRPr lang="en-GB" sz="2400" dirty="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77008" y="5228027"/>
            <a:ext cx="1107241" cy="107720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61C5AF-D57F-B69F-3470-2FD2E7DEB1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9962" y="3520352"/>
            <a:ext cx="4221597" cy="2631065"/>
          </a:xfrm>
          <a:custGeom>
            <a:avLst/>
            <a:gdLst/>
            <a:ahLst/>
            <a:cxnLst/>
            <a:rect l="l" t="t" r="r" b="b"/>
            <a:pathLst>
              <a:path w="4221597" h="4303912">
                <a:moveTo>
                  <a:pt x="126986" y="0"/>
                </a:moveTo>
                <a:lnTo>
                  <a:pt x="4094611" y="0"/>
                </a:lnTo>
                <a:cubicBezTo>
                  <a:pt x="4164743" y="0"/>
                  <a:pt x="4221597" y="56854"/>
                  <a:pt x="4221597" y="126986"/>
                </a:cubicBezTo>
                <a:lnTo>
                  <a:pt x="4221597" y="4176926"/>
                </a:lnTo>
                <a:cubicBezTo>
                  <a:pt x="4221597" y="4247058"/>
                  <a:pt x="4164743" y="4303912"/>
                  <a:pt x="4094611" y="4303912"/>
                </a:cubicBezTo>
                <a:lnTo>
                  <a:pt x="126986" y="4303912"/>
                </a:lnTo>
                <a:cubicBezTo>
                  <a:pt x="56854" y="4303912"/>
                  <a:pt x="0" y="4247058"/>
                  <a:pt x="0" y="4176926"/>
                </a:cubicBezTo>
                <a:lnTo>
                  <a:pt x="0" y="126986"/>
                </a:lnTo>
                <a:cubicBezTo>
                  <a:pt x="0" y="56854"/>
                  <a:pt x="56854" y="0"/>
                  <a:pt x="126986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841491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Freeform: Shape 1041">
            <a:extLst>
              <a:ext uri="{FF2B5EF4-FFF2-40B4-BE49-F238E27FC236}">
                <a16:creationId xmlns:a16="http://schemas.microsoft.com/office/drawing/2014/main" id="{8A7BA06D-B3FF-4E91-8639-B4569AE3A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4" name="Arc 1043">
            <a:extLst>
              <a:ext uri="{FF2B5EF4-FFF2-40B4-BE49-F238E27FC236}">
                <a16:creationId xmlns:a16="http://schemas.microsoft.com/office/drawing/2014/main" id="{2B30C86D-5A07-48BC-9C9D-6F9A2DB1E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46" name="Rectangle 1045">
            <a:extLst>
              <a:ext uri="{FF2B5EF4-FFF2-40B4-BE49-F238E27FC236}">
                <a16:creationId xmlns:a16="http://schemas.microsoft.com/office/drawing/2014/main" id="{BCC81228-CEA3-402B-B8E5-688F5BFA7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8" name="Arc 1047">
            <a:extLst>
              <a:ext uri="{FF2B5EF4-FFF2-40B4-BE49-F238E27FC236}">
                <a16:creationId xmlns:a16="http://schemas.microsoft.com/office/drawing/2014/main" id="{BC0916B8-FF7A-4ECB-9FD7-C7668658D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011959" flipH="1">
            <a:off x="548353" y="3147190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174F57-EC97-8F77-2327-18B1B594D0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0150" y="2235200"/>
            <a:ext cx="5491090" cy="23876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Software Flowchart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BA92BDB8-970A-14BD-2355-13873332EA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685011" y="-4310"/>
            <a:ext cx="3188970" cy="6858000"/>
          </a:xfrm>
          <a:custGeom>
            <a:avLst/>
            <a:gdLst/>
            <a:ahLst/>
            <a:cxnLst/>
            <a:rect l="l" t="t" r="r" b="b"/>
            <a:pathLst>
              <a:path w="4579832" h="5347063">
                <a:moveTo>
                  <a:pt x="106985" y="0"/>
                </a:moveTo>
                <a:lnTo>
                  <a:pt x="4472847" y="0"/>
                </a:lnTo>
                <a:cubicBezTo>
                  <a:pt x="4531933" y="0"/>
                  <a:pt x="4579832" y="47899"/>
                  <a:pt x="4579832" y="106985"/>
                </a:cubicBezTo>
                <a:lnTo>
                  <a:pt x="4579832" y="5240078"/>
                </a:lnTo>
                <a:cubicBezTo>
                  <a:pt x="4579832" y="5299164"/>
                  <a:pt x="4531933" y="5347063"/>
                  <a:pt x="4472847" y="5347063"/>
                </a:cubicBezTo>
                <a:lnTo>
                  <a:pt x="106985" y="5347063"/>
                </a:lnTo>
                <a:cubicBezTo>
                  <a:pt x="47899" y="5347063"/>
                  <a:pt x="0" y="5299164"/>
                  <a:pt x="0" y="5240078"/>
                </a:cubicBezTo>
                <a:lnTo>
                  <a:pt x="0" y="106985"/>
                </a:lnTo>
                <a:cubicBezTo>
                  <a:pt x="0" y="47899"/>
                  <a:pt x="47899" y="0"/>
                  <a:pt x="106985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50" name="Rectangle 1049">
            <a:extLst>
              <a:ext uri="{FF2B5EF4-FFF2-40B4-BE49-F238E27FC236}">
                <a16:creationId xmlns:a16="http://schemas.microsoft.com/office/drawing/2014/main" id="{9DC011D4-C95F-4B2E-9A3C-A46DCDE956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38584" y="447363"/>
            <a:ext cx="734141" cy="734141"/>
          </a:xfrm>
          <a:prstGeom prst="rect">
            <a:avLst/>
          </a:prstGeom>
          <a:noFill/>
          <a:ln w="127000"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637406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6D37D-575B-44BD-885A-E517F09B39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D7801F8-79D7-429C-97FA-797AEF0A83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1824070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C74D2-9B0B-D995-28B4-0113CCDBC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Söhne"/>
              </a:rPr>
              <a:t>Demo Video</a:t>
            </a:r>
            <a:r>
              <a:rPr lang="en-US" dirty="0"/>
              <a:t>	</a:t>
            </a:r>
            <a:endParaRPr lang="en-GB" dirty="0"/>
          </a:p>
        </p:txBody>
      </p:sp>
      <p:pic>
        <p:nvPicPr>
          <p:cNvPr id="4" name="video6017182278990434517">
            <a:hlinkClick r:id="" action="ppaction://media"/>
            <a:extLst>
              <a:ext uri="{FF2B5EF4-FFF2-40B4-BE49-F238E27FC236}">
                <a16:creationId xmlns:a16="http://schemas.microsoft.com/office/drawing/2014/main" id="{D971AE64-B151-56C5-E7A0-5CD07D9948F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5400000">
            <a:off x="2661602" y="-132714"/>
            <a:ext cx="4405312" cy="8052116"/>
          </a:xfrm>
        </p:spPr>
      </p:pic>
    </p:spTree>
    <p:extLst>
      <p:ext uri="{BB962C8B-B14F-4D97-AF65-F5344CB8AC3E}">
        <p14:creationId xmlns:p14="http://schemas.microsoft.com/office/powerpoint/2010/main" val="825109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3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hapesVTI">
  <a:themeElements>
    <a:clrScheme name="Office">
      <a:dk1>
        <a:srgbClr val="000000"/>
      </a:dk1>
      <a:lt1>
        <a:srgbClr val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Festival">
      <a:majorFont>
        <a:latin typeface="Aharoni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apesVTI" id="{C78D20FD-A872-4243-8597-B534C62538FF}" vid="{7CAFCCF9-7834-41D6-B6AB-7D225A18A4E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</TotalTime>
  <Words>180</Words>
  <Application>Microsoft Office PowerPoint</Application>
  <PresentationFormat>Widescreen</PresentationFormat>
  <Paragraphs>39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Aharoni</vt:lpstr>
      <vt:lpstr>Arial</vt:lpstr>
      <vt:lpstr>Avenir Next LT Pro</vt:lpstr>
      <vt:lpstr>Calibri</vt:lpstr>
      <vt:lpstr>Söhne</vt:lpstr>
      <vt:lpstr>ShapesVTI</vt:lpstr>
      <vt:lpstr>Smart Plant Watering System and Data Logger</vt:lpstr>
      <vt:lpstr>Project Objectives</vt:lpstr>
      <vt:lpstr>Components Overview</vt:lpstr>
      <vt:lpstr>Hardware Integration 1) Sensor Integration</vt:lpstr>
      <vt:lpstr>Hardware Integration 2) Relay Integration</vt:lpstr>
      <vt:lpstr>Data Logging in ThingSpeak</vt:lpstr>
      <vt:lpstr>Software Flowchart</vt:lpstr>
      <vt:lpstr>PowerPoint Presentation</vt:lpstr>
      <vt:lpstr>Demo Video </vt:lpstr>
      <vt:lpstr>Thank You For Listening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Plant Watering System and Data Logger</dc:title>
  <dc:creator>Kaan Bayraktar</dc:creator>
  <cp:lastModifiedBy>Tezgel Onur Baran (256029)</cp:lastModifiedBy>
  <cp:revision>6</cp:revision>
  <dcterms:created xsi:type="dcterms:W3CDTF">2023-12-05T23:15:13Z</dcterms:created>
  <dcterms:modified xsi:type="dcterms:W3CDTF">2023-12-07T14:30:18Z</dcterms:modified>
</cp:coreProperties>
</file>

<file path=docProps/thumbnail.jpeg>
</file>